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8" r:id="rId5"/>
    <p:sldId id="322" r:id="rId6"/>
    <p:sldId id="323" r:id="rId7"/>
    <p:sldId id="324" r:id="rId8"/>
    <p:sldId id="325" r:id="rId9"/>
    <p:sldId id="326" r:id="rId10"/>
    <p:sldId id="328" r:id="rId11"/>
    <p:sldId id="329" r:id="rId12"/>
    <p:sldId id="465" r:id="rId13"/>
    <p:sldId id="416" r:id="rId14"/>
    <p:sldId id="404" r:id="rId15"/>
    <p:sldId id="41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rcia, Manuel" initials="GM" lastIdx="21" clrIdx="0">
    <p:extLst>
      <p:ext uri="{19B8F6BF-5375-455C-9EA6-DF929625EA0E}">
        <p15:presenceInfo xmlns:p15="http://schemas.microsoft.com/office/powerpoint/2012/main" userId="S::manuel.garcia1@pearson.com::da1aaefe-ca46-4701-a3a3-8af933510ac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A4FD9F-9091-42C1-8C0A-90BF6BFF6752}" v="41" dt="2021-09-07T22:42:20.099"/>
    <p1510:client id="{9DA5859C-E796-4D28-A332-CAA88241FEF1}" v="59" dt="2021-09-14T01:41:00.834"/>
    <p1510:client id="{D55736D5-0EA9-4674-BDB8-BDFC3118CBB7}" v="13" dt="2021-09-14T02:09:02.9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wler, Jason" userId="S::jason.fowler@pearson.com::631af2bf-35e6-46fb-98f4-c62084d85cd1" providerId="AD" clId="Web-{9DA5859C-E796-4D28-A332-CAA88241FEF1}"/>
    <pc:docChg chg="modSld">
      <pc:chgData name="Fowler, Jason" userId="S::jason.fowler@pearson.com::631af2bf-35e6-46fb-98f4-c62084d85cd1" providerId="AD" clId="Web-{9DA5859C-E796-4D28-A332-CAA88241FEF1}" dt="2021-09-14T01:41:00.834" v="39" actId="14100"/>
      <pc:docMkLst>
        <pc:docMk/>
      </pc:docMkLst>
      <pc:sldChg chg="modSp">
        <pc:chgData name="Fowler, Jason" userId="S::jason.fowler@pearson.com::631af2bf-35e6-46fb-98f4-c62084d85cd1" providerId="AD" clId="Web-{9DA5859C-E796-4D28-A332-CAA88241FEF1}" dt="2021-09-14T01:41:00.834" v="39" actId="14100"/>
        <pc:sldMkLst>
          <pc:docMk/>
          <pc:sldMk cId="2519040341" sldId="323"/>
        </pc:sldMkLst>
        <pc:spChg chg="mod">
          <ac:chgData name="Fowler, Jason" userId="S::jason.fowler@pearson.com::631af2bf-35e6-46fb-98f4-c62084d85cd1" providerId="AD" clId="Web-{9DA5859C-E796-4D28-A332-CAA88241FEF1}" dt="2021-09-14T01:40:53.834" v="38" actId="14100"/>
          <ac:spMkLst>
            <pc:docMk/>
            <pc:sldMk cId="2519040341" sldId="323"/>
            <ac:spMk id="2" creationId="{00000000-0000-0000-0000-000000000000}"/>
          </ac:spMkLst>
        </pc:spChg>
        <pc:spChg chg="mod">
          <ac:chgData name="Fowler, Jason" userId="S::jason.fowler@pearson.com::631af2bf-35e6-46fb-98f4-c62084d85cd1" providerId="AD" clId="Web-{9DA5859C-E796-4D28-A332-CAA88241FEF1}" dt="2021-09-14T01:40:37.083" v="36" actId="14100"/>
          <ac:spMkLst>
            <pc:docMk/>
            <pc:sldMk cId="2519040341" sldId="323"/>
            <ac:spMk id="3" creationId="{00000000-0000-0000-0000-000000000000}"/>
          </ac:spMkLst>
        </pc:spChg>
        <pc:picChg chg="mod">
          <ac:chgData name="Fowler, Jason" userId="S::jason.fowler@pearson.com::631af2bf-35e6-46fb-98f4-c62084d85cd1" providerId="AD" clId="Web-{9DA5859C-E796-4D28-A332-CAA88241FEF1}" dt="2021-09-14T01:41:00.834" v="39" actId="14100"/>
          <ac:picMkLst>
            <pc:docMk/>
            <pc:sldMk cId="2519040341" sldId="323"/>
            <ac:picMk id="4" creationId="{5FF63CBA-1E1A-4A20-B232-D2A0A9FD8E06}"/>
          </ac:picMkLst>
        </pc:picChg>
      </pc:sldChg>
      <pc:sldChg chg="modSp">
        <pc:chgData name="Fowler, Jason" userId="S::jason.fowler@pearson.com::631af2bf-35e6-46fb-98f4-c62084d85cd1" providerId="AD" clId="Web-{9DA5859C-E796-4D28-A332-CAA88241FEF1}" dt="2021-09-14T01:33:57.957" v="13" actId="20577"/>
        <pc:sldMkLst>
          <pc:docMk/>
          <pc:sldMk cId="2615212984" sldId="328"/>
        </pc:sldMkLst>
        <pc:spChg chg="mod">
          <ac:chgData name="Fowler, Jason" userId="S::jason.fowler@pearson.com::631af2bf-35e6-46fb-98f4-c62084d85cd1" providerId="AD" clId="Web-{9DA5859C-E796-4D28-A332-CAA88241FEF1}" dt="2021-09-14T01:33:57.957" v="13" actId="20577"/>
          <ac:spMkLst>
            <pc:docMk/>
            <pc:sldMk cId="2615212984" sldId="328"/>
            <ac:spMk id="2" creationId="{00000000-0000-0000-0000-000000000000}"/>
          </ac:spMkLst>
        </pc:spChg>
      </pc:sldChg>
      <pc:sldChg chg="modSp">
        <pc:chgData name="Fowler, Jason" userId="S::jason.fowler@pearson.com::631af2bf-35e6-46fb-98f4-c62084d85cd1" providerId="AD" clId="Web-{9DA5859C-E796-4D28-A332-CAA88241FEF1}" dt="2021-09-14T01:35:24.160" v="20" actId="14100"/>
        <pc:sldMkLst>
          <pc:docMk/>
          <pc:sldMk cId="3743203256" sldId="329"/>
        </pc:sldMkLst>
        <pc:spChg chg="mod">
          <ac:chgData name="Fowler, Jason" userId="S::jason.fowler@pearson.com::631af2bf-35e6-46fb-98f4-c62084d85cd1" providerId="AD" clId="Web-{9DA5859C-E796-4D28-A332-CAA88241FEF1}" dt="2021-09-14T01:35:24.160" v="20" actId="14100"/>
          <ac:spMkLst>
            <pc:docMk/>
            <pc:sldMk cId="3743203256" sldId="329"/>
            <ac:spMk id="2" creationId="{00000000-0000-0000-0000-000000000000}"/>
          </ac:spMkLst>
        </pc:spChg>
      </pc:sldChg>
    </pc:docChg>
  </pc:docChgLst>
  <pc:docChgLst>
    <pc:chgData name="Fowler, Jason" userId="S::jason.fowler@pearson.com::631af2bf-35e6-46fb-98f4-c62084d85cd1" providerId="AD" clId="Web-{D55736D5-0EA9-4674-BDB8-BDFC3118CBB7}"/>
    <pc:docChg chg="modSld">
      <pc:chgData name="Fowler, Jason" userId="S::jason.fowler@pearson.com::631af2bf-35e6-46fb-98f4-c62084d85cd1" providerId="AD" clId="Web-{D55736D5-0EA9-4674-BDB8-BDFC3118CBB7}" dt="2021-09-14T02:09:02.519" v="5" actId="20577"/>
      <pc:docMkLst>
        <pc:docMk/>
      </pc:docMkLst>
      <pc:sldChg chg="modSp">
        <pc:chgData name="Fowler, Jason" userId="S::jason.fowler@pearson.com::631af2bf-35e6-46fb-98f4-c62084d85cd1" providerId="AD" clId="Web-{D55736D5-0EA9-4674-BDB8-BDFC3118CBB7}" dt="2021-09-14T02:09:02.519" v="5" actId="20577"/>
        <pc:sldMkLst>
          <pc:docMk/>
          <pc:sldMk cId="3743203256" sldId="329"/>
        </pc:sldMkLst>
        <pc:spChg chg="mod">
          <ac:chgData name="Fowler, Jason" userId="S::jason.fowler@pearson.com::631af2bf-35e6-46fb-98f4-c62084d85cd1" providerId="AD" clId="Web-{D55736D5-0EA9-4674-BDB8-BDFC3118CBB7}" dt="2021-09-14T02:09:02.519" v="5" actId="20577"/>
          <ac:spMkLst>
            <pc:docMk/>
            <pc:sldMk cId="3743203256" sldId="32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760-8C4F-4B32-ADCA-CCEBAC1E7BA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A637F36-6C94-48F3-B12A-B3244721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760-8C4F-4B32-ADCA-CCEBAC1E7BA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637F36-6C94-48F3-B12A-B3244721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9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760-8C4F-4B32-ADCA-CCEBAC1E7BA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637F36-6C94-48F3-B12A-B324472156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9704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760-8C4F-4B32-ADCA-CCEBAC1E7BA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637F36-6C94-48F3-B12A-B3244721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63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760-8C4F-4B32-ADCA-CCEBAC1E7BA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637F36-6C94-48F3-B12A-B324472156A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0133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760-8C4F-4B32-ADCA-CCEBAC1E7BA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637F36-6C94-48F3-B12A-B3244721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40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760-8C4F-4B32-ADCA-CCEBAC1E7BA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7F36-6C94-48F3-B12A-B3244721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15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760-8C4F-4B32-ADCA-CCEBAC1E7BA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7F36-6C94-48F3-B12A-B3244721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5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760-8C4F-4B32-ADCA-CCEBAC1E7BA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7F36-6C94-48F3-B12A-B3244721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0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760-8C4F-4B32-ADCA-CCEBAC1E7BA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637F36-6C94-48F3-B12A-B3244721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0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760-8C4F-4B32-ADCA-CCEBAC1E7BA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637F36-6C94-48F3-B12A-B3244721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5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760-8C4F-4B32-ADCA-CCEBAC1E7BA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637F36-6C94-48F3-B12A-B3244721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760-8C4F-4B32-ADCA-CCEBAC1E7BA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7F36-6C94-48F3-B12A-B3244721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4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760-8C4F-4B32-ADCA-CCEBAC1E7BA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7F36-6C94-48F3-B12A-B3244721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8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760-8C4F-4B32-ADCA-CCEBAC1E7BA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7F36-6C94-48F3-B12A-B3244721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9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760-8C4F-4B32-ADCA-CCEBAC1E7BA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637F36-6C94-48F3-B12A-B3244721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6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8760-8C4F-4B32-ADCA-CCEBAC1E7BA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637F36-6C94-48F3-B12A-B3244721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72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2050F09-5B8C-48F2-AFEA-EA9E9EDB16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3429001"/>
            <a:ext cx="8915399" cy="2474662"/>
          </a:xfrm>
        </p:spPr>
        <p:txBody>
          <a:bodyPr>
            <a:normAutofit/>
          </a:bodyPr>
          <a:lstStyle/>
          <a:p>
            <a:r>
              <a:rPr lang="en-US" sz="3000"/>
              <a:t>BIE Alternate Science Assessment</a:t>
            </a:r>
          </a:p>
          <a:p>
            <a:endParaRPr lang="en-US" sz="30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CFAA29F-546E-4598-BBC5-B421F85DA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3542" y="608059"/>
            <a:ext cx="6296352" cy="206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394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2168321-9856-4D1F-85F5-7D2376C1B9A1}"/>
              </a:ext>
            </a:extLst>
          </p:cNvPr>
          <p:cNvSpPr/>
          <p:nvPr/>
        </p:nvSpPr>
        <p:spPr>
          <a:xfrm>
            <a:off x="952661" y="32567"/>
            <a:ext cx="5821515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400"/>
              <a:t>Pearson Resources</a:t>
            </a:r>
          </a:p>
        </p:txBody>
      </p:sp>
      <p:pic>
        <p:nvPicPr>
          <p:cNvPr id="2" name="Picture 2" descr="Graphical user interface, text, chat or text message&#10;&#10;Description automatically generated">
            <a:extLst>
              <a:ext uri="{FF2B5EF4-FFF2-40B4-BE49-F238E27FC236}">
                <a16:creationId xmlns:a16="http://schemas.microsoft.com/office/drawing/2014/main" id="{C9FD0006-BAC7-4B66-9E89-A76B1406F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508" y="1784895"/>
            <a:ext cx="2381250" cy="3543300"/>
          </a:xfrm>
          <a:prstGeom prst="rect">
            <a:avLst/>
          </a:prstGeom>
        </p:spPr>
      </p:pic>
      <p:pic>
        <p:nvPicPr>
          <p:cNvPr id="3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D7617AA-ACC9-4AC2-8DF9-6D7F2DAE6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1685" y="1756320"/>
            <a:ext cx="2381250" cy="3600450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5CD61B5-FC30-42EF-9F07-9BF2D79C5815}"/>
              </a:ext>
            </a:extLst>
          </p:cNvPr>
          <p:cNvSpPr/>
          <p:nvPr/>
        </p:nvSpPr>
        <p:spPr>
          <a:xfrm>
            <a:off x="6148187" y="709460"/>
            <a:ext cx="5588856" cy="532030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bie.mypearsonsupport.</a:t>
            </a:r>
            <a:r>
              <a:rPr lang="en-US">
                <a:solidFill>
                  <a:schemeClr val="tx1"/>
                </a:solidFill>
              </a:rPr>
              <a:t>com/</a:t>
            </a:r>
            <a:r>
              <a:rPr lang="en-US" err="1">
                <a:solidFill>
                  <a:schemeClr val="tx1"/>
                </a:solidFill>
              </a:rPr>
              <a:t>AlternateScience</a:t>
            </a:r>
            <a:r>
              <a:rPr lang="en-US">
                <a:solidFill>
                  <a:schemeClr val="tx1"/>
                </a:solidFill>
              </a:rPr>
              <a:t>/</a:t>
            </a:r>
            <a:endParaRPr lang="en-US" sz="1800">
              <a:solidFill>
                <a:schemeClr val="tx1"/>
              </a:solidFill>
            </a:endParaRPr>
          </a:p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453933-FD5E-4586-A537-80C95D14C7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5862" y="1241490"/>
            <a:ext cx="5916706" cy="506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846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407294"/>
            <a:ext cx="8911687" cy="128089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BIE Alternate Science Contacts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3379AABC-3C3E-4619-B5E3-A8AC87474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63551" y="1366887"/>
            <a:ext cx="8915400" cy="1385549"/>
          </a:xfrm>
        </p:spPr>
        <p:txBody>
          <a:bodyPr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For General Questions related to the BIE Alternate Science Assessment:</a:t>
            </a:r>
          </a:p>
          <a:p>
            <a:pPr lvl="1"/>
            <a:r>
              <a:rPr lang="en-US" dirty="0">
                <a:ea typeface="+mn-lt"/>
                <a:cs typeface="+mn-lt"/>
              </a:rPr>
              <a:t>Aurelia Shorty, Education Specialist in ADD Navajo, </a:t>
            </a:r>
            <a:r>
              <a:rPr lang="en-US" u="sng" dirty="0">
                <a:solidFill>
                  <a:schemeClr val="accent1"/>
                </a:solidFill>
                <a:ea typeface="+mn-lt"/>
                <a:cs typeface="+mn-lt"/>
              </a:rPr>
              <a:t>Aurelia.Shorty@bie.edu</a:t>
            </a:r>
          </a:p>
          <a:p>
            <a:pPr lvl="1"/>
            <a:r>
              <a:rPr lang="en-US" dirty="0">
                <a:ea typeface="+mn-lt"/>
                <a:cs typeface="+mn-lt"/>
              </a:rPr>
              <a:t>Dr. Maureen </a:t>
            </a:r>
            <a:r>
              <a:rPr lang="en-US" dirty="0" err="1">
                <a:ea typeface="+mn-lt"/>
                <a:cs typeface="+mn-lt"/>
              </a:rPr>
              <a:t>Lesky</a:t>
            </a:r>
            <a:r>
              <a:rPr lang="en-US" dirty="0">
                <a:ea typeface="+mn-lt"/>
                <a:cs typeface="+mn-lt"/>
              </a:rPr>
              <a:t>, Program Analyst, </a:t>
            </a:r>
            <a:r>
              <a:rPr lang="fi-FI" u="sng" dirty="0">
                <a:solidFill>
                  <a:schemeClr val="accent1"/>
                </a:solidFill>
                <a:ea typeface="+mn-lt"/>
                <a:cs typeface="+mn-lt"/>
              </a:rPr>
              <a:t>Maureen.Lesky@bie.edu</a:t>
            </a:r>
            <a:endParaRPr lang="en-US" u="sng" dirty="0">
              <a:solidFill>
                <a:schemeClr val="accent1"/>
              </a:solidFill>
              <a:ea typeface="+mn-lt"/>
              <a:cs typeface="+mn-lt"/>
            </a:endParaRPr>
          </a:p>
          <a:p>
            <a:pPr lvl="1"/>
            <a:endParaRPr lang="en-US" dirty="0">
              <a:ea typeface="+mn-lt"/>
              <a:cs typeface="+mn-lt"/>
            </a:endParaRPr>
          </a:p>
          <a:p>
            <a:pPr marL="457200" lvl="1" indent="0">
              <a:buNone/>
            </a:pPr>
            <a:endParaRPr lang="en-US" dirty="0">
              <a:ea typeface="+mn-lt"/>
              <a:cs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8EF06A-D192-4909-AA08-4E3FC664D695}"/>
              </a:ext>
            </a:extLst>
          </p:cNvPr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285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63"/>
    </mc:Choice>
    <mc:Fallback xmlns="">
      <p:transition spd="slow" advTm="45063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AF8BD-FE0D-4D81-9035-324EF6754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387" y="2575490"/>
            <a:ext cx="8911687" cy="1280890"/>
          </a:xfrm>
        </p:spPr>
        <p:txBody>
          <a:bodyPr/>
          <a:lstStyle/>
          <a:p>
            <a:pPr algn="ctr"/>
            <a:r>
              <a:rPr lang="en-US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8919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0184" y="405035"/>
            <a:ext cx="9675812" cy="1099915"/>
          </a:xfrm>
        </p:spPr>
        <p:txBody>
          <a:bodyPr anchor="ctr">
            <a:normAutofit fontScale="90000"/>
          </a:bodyPr>
          <a:lstStyle/>
          <a:p>
            <a:r>
              <a:rPr lang="en-US"/>
              <a:t>Interpretation of Overall BIE Alternate Scores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F0B8AF-29F6-4C88-967B-0F2FA1B17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581" y="1504950"/>
            <a:ext cx="9579019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73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53" y="379518"/>
            <a:ext cx="4878058" cy="1581927"/>
          </a:xfrm>
        </p:spPr>
        <p:txBody>
          <a:bodyPr>
            <a:normAutofit fontScale="90000"/>
          </a:bodyPr>
          <a:lstStyle/>
          <a:p>
            <a:r>
              <a:rPr lang="en-US"/>
              <a:t>BIE Alternate Science Performance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6037" y="2040467"/>
            <a:ext cx="5027763" cy="434128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/>
              <a:t>BIE </a:t>
            </a:r>
            <a:r>
              <a:rPr lang="en-US" sz="1700">
                <a:latin typeface="+mn-lt"/>
              </a:rPr>
              <a:t>Alternate </a:t>
            </a:r>
            <a:r>
              <a:rPr lang="en-US" sz="1700"/>
              <a:t>Science </a:t>
            </a:r>
            <a:r>
              <a:rPr lang="en-US" sz="1700">
                <a:latin typeface="+mn-lt"/>
              </a:rPr>
              <a:t>has four performance levels</a:t>
            </a:r>
          </a:p>
          <a:p>
            <a:pPr marL="1028700" lvl="1" indent="-342900">
              <a:lnSpc>
                <a:spcPct val="90000"/>
              </a:lnSpc>
            </a:pPr>
            <a:r>
              <a:rPr lang="en-US" sz="1700"/>
              <a:t>Advanced</a:t>
            </a:r>
          </a:p>
          <a:p>
            <a:pPr marL="1028700" lvl="1" indent="-342900">
              <a:lnSpc>
                <a:spcPct val="90000"/>
              </a:lnSpc>
            </a:pPr>
            <a:r>
              <a:rPr lang="en-US" sz="1700"/>
              <a:t>At Target</a:t>
            </a:r>
          </a:p>
          <a:p>
            <a:pPr marL="1028700" lvl="1" indent="-342900">
              <a:lnSpc>
                <a:spcPct val="90000"/>
              </a:lnSpc>
            </a:pPr>
            <a:r>
              <a:rPr lang="en-US" sz="1700"/>
              <a:t>Approaching Target</a:t>
            </a:r>
          </a:p>
          <a:p>
            <a:pPr marL="1028700" lvl="1" indent="-342900">
              <a:lnSpc>
                <a:spcPct val="90000"/>
              </a:lnSpc>
            </a:pPr>
            <a:r>
              <a:rPr lang="en-US" sz="1700"/>
              <a:t>Emerging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>
                <a:latin typeface="+mn-lt"/>
              </a:rPr>
              <a:t>Advanced and At Target are considered ready to continue academic study in the content area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>
                <a:latin typeface="+mn-lt"/>
              </a:rPr>
              <a:t>Inconclusive Designation</a:t>
            </a:r>
          </a:p>
          <a:p>
            <a:pPr marL="1028700" lvl="1" indent="-342900">
              <a:lnSpc>
                <a:spcPct val="90000"/>
              </a:lnSpc>
            </a:pPr>
            <a:r>
              <a:rPr lang="en-US" sz="1700"/>
              <a:t>Students who attempt the assessment, but do not respond to any items</a:t>
            </a:r>
          </a:p>
        </p:txBody>
      </p:sp>
      <p:pic>
        <p:nvPicPr>
          <p:cNvPr id="4" name="Picture 3" descr="Table&#10;&#10;Description automatically generated with medium confidence">
            <a:extLst>
              <a:ext uri="{FF2B5EF4-FFF2-40B4-BE49-F238E27FC236}">
                <a16:creationId xmlns:a16="http://schemas.microsoft.com/office/drawing/2014/main" id="{5FF63CBA-1E1A-4A20-B232-D2A0A9FD8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076" y="190821"/>
            <a:ext cx="5793687" cy="661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04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247" y="1726400"/>
            <a:ext cx="3685998" cy="41984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BIE Alternate Science Performance Levels and Policy Claims</a:t>
            </a:r>
          </a:p>
        </p:txBody>
      </p:sp>
      <p:graphicFrame>
        <p:nvGraphicFramePr>
          <p:cNvPr id="4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238029"/>
              </p:ext>
            </p:extLst>
          </p:nvPr>
        </p:nvGraphicFramePr>
        <p:xfrm>
          <a:off x="5536503" y="645106"/>
          <a:ext cx="5899759" cy="593105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48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49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/>
                        <a:t>The Advanced and At Target levels are ready for continuing study</a:t>
                      </a:r>
                      <a:r>
                        <a:rPr lang="en-US" sz="1200" baseline="0"/>
                        <a:t> in the content area</a:t>
                      </a:r>
                      <a:endParaRPr lang="en-US" sz="1200"/>
                    </a:p>
                  </a:txBody>
                  <a:tcPr marL="62473" marR="62473" marT="31237" marB="31237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007">
                <a:tc>
                  <a:txBody>
                    <a:bodyPr/>
                    <a:lstStyle/>
                    <a:p>
                      <a:pPr algn="ctr"/>
                      <a:r>
                        <a:rPr lang="en-US" sz="1400" b="1"/>
                        <a:t>Advanced</a:t>
                      </a:r>
                    </a:p>
                  </a:txBody>
                  <a:tcPr marL="62473" marR="62473" marT="31237" marB="31237"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Students performing at this level demonstrate a solid understanding of the concepts and skills represented by the Extended Evidence Outcomes (EEOs). They are </a:t>
                      </a:r>
                      <a:r>
                        <a:rPr lang="en-US" sz="1200" i="1">
                          <a:solidFill>
                            <a:srgbClr val="000000"/>
                          </a:solidFill>
                        </a:rPr>
                        <a:t>academically well prepared </a:t>
                      </a: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to engage in further studies in the content area with appropriate supports.</a:t>
                      </a:r>
                    </a:p>
                  </a:txBody>
                  <a:tcPr marL="46855" marR="4685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9792">
                <a:tc>
                  <a:txBody>
                    <a:bodyPr/>
                    <a:lstStyle/>
                    <a:p>
                      <a:pPr algn="ctr"/>
                      <a:r>
                        <a:rPr lang="en-US" sz="1400" b="1"/>
                        <a:t>At Target</a:t>
                      </a:r>
                    </a:p>
                  </a:txBody>
                  <a:tcPr marL="62473" marR="62473" marT="31237" marB="31237"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performing at this level demonstrate </a:t>
                      </a: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a foundational understanding of concepts and skills represented by the EEOs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They are </a:t>
                      </a:r>
                      <a:r>
                        <a:rPr lang="en-US" sz="1200" i="1">
                          <a:solidFill>
                            <a:srgbClr val="000000"/>
                          </a:solidFill>
                        </a:rPr>
                        <a:t>academically prepared</a:t>
                      </a: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 to engage in further studies in the content area with appropriate supports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200">
                        <a:solidFill>
                          <a:srgbClr val="000000"/>
                        </a:solidFill>
                      </a:endParaRPr>
                    </a:p>
                  </a:txBody>
                  <a:tcPr marL="62473" marR="62473" marT="31237" marB="3123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9792">
                <a:tc>
                  <a:txBody>
                    <a:bodyPr/>
                    <a:lstStyle/>
                    <a:p>
                      <a:pPr algn="ctr"/>
                      <a:r>
                        <a:rPr lang="en-US" sz="1400" b="1"/>
                        <a:t>Approaching</a:t>
                      </a:r>
                      <a:r>
                        <a:rPr lang="en-US" sz="1400" b="1" baseline="0"/>
                        <a:t> Target</a:t>
                      </a:r>
                      <a:endParaRPr lang="en-US" sz="1400" b="1"/>
                    </a:p>
                  </a:txBody>
                  <a:tcPr marL="62473" marR="62473" marT="31237" marB="31237"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performing at this level demonstrate </a:t>
                      </a: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a limited understanding of concepts and skills represented by the EEOs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They will</a:t>
                      </a: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200" i="1">
                          <a:solidFill>
                            <a:srgbClr val="000000"/>
                          </a:solidFill>
                        </a:rPr>
                        <a:t>likely need moderate academic supports</a:t>
                      </a: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 to engage successfully in further studies in the content area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200">
                        <a:solidFill>
                          <a:srgbClr val="000000"/>
                        </a:solidFill>
                      </a:endParaRPr>
                    </a:p>
                  </a:txBody>
                  <a:tcPr marL="62473" marR="62473" marT="31237" marB="3123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7969">
                <a:tc>
                  <a:txBody>
                    <a:bodyPr/>
                    <a:lstStyle/>
                    <a:p>
                      <a:pPr algn="ctr"/>
                      <a:r>
                        <a:rPr lang="en-US" sz="1400" b="1"/>
                        <a:t>Emerging</a:t>
                      </a:r>
                    </a:p>
                  </a:txBody>
                  <a:tcPr marL="62473" marR="62473" marT="31237" marB="31237"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performing at this level demonstrate </a:t>
                      </a: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an initial understanding of concepts and skills represented by the EEOs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They </a:t>
                      </a: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will </a:t>
                      </a:r>
                      <a:r>
                        <a:rPr lang="en-US" sz="1200" i="1">
                          <a:solidFill>
                            <a:srgbClr val="000000"/>
                          </a:solidFill>
                        </a:rPr>
                        <a:t>need extensive academic supports</a:t>
                      </a: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 to engage successfully in further studies in the content area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200">
                        <a:solidFill>
                          <a:srgbClr val="000000"/>
                        </a:solidFill>
                      </a:endParaRPr>
                    </a:p>
                  </a:txBody>
                  <a:tcPr marL="62473" marR="62473" marT="31237" marB="3123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5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070" y="2420540"/>
            <a:ext cx="3486999" cy="26693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/>
              <a:t>BIE Alternate Science Performance Levels Cut Scores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001786"/>
              </p:ext>
            </p:extLst>
          </p:nvPr>
        </p:nvGraphicFramePr>
        <p:xfrm>
          <a:off x="5170812" y="1043872"/>
          <a:ext cx="7073418" cy="51141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74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1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3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905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900"/>
                        <a:t>BIE Alternate Science</a:t>
                      </a:r>
                    </a:p>
                  </a:txBody>
                  <a:tcPr marL="72823" marR="72823" marT="36412" marB="36412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77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bg1"/>
                          </a:solidFill>
                        </a:rPr>
                        <a:t>Grade Level</a:t>
                      </a:r>
                    </a:p>
                  </a:txBody>
                  <a:tcPr marL="72823" marR="72823" marT="36412" marB="36412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bg1"/>
                          </a:solidFill>
                        </a:rPr>
                        <a:t>Emerging</a:t>
                      </a:r>
                    </a:p>
                  </a:txBody>
                  <a:tcPr marL="72823" marR="72823" marT="36412" marB="36412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bg1"/>
                          </a:solidFill>
                        </a:rPr>
                        <a:t>Approaching Target</a:t>
                      </a:r>
                    </a:p>
                  </a:txBody>
                  <a:tcPr marL="72823" marR="72823" marT="36412" marB="36412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bg1"/>
                          </a:solidFill>
                        </a:rPr>
                        <a:t>At Target</a:t>
                      </a:r>
                    </a:p>
                  </a:txBody>
                  <a:tcPr marL="72823" marR="72823" marT="36412" marB="36412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bg1"/>
                          </a:solidFill>
                        </a:rPr>
                        <a:t>Advanced</a:t>
                      </a:r>
                    </a:p>
                  </a:txBody>
                  <a:tcPr marL="72823" marR="72823" marT="36412" marB="36412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777">
                <a:tc>
                  <a:txBody>
                    <a:bodyPr/>
                    <a:lstStyle/>
                    <a:p>
                      <a:r>
                        <a:rPr lang="en-US" sz="1400" b="1"/>
                        <a:t>Grade 5 Alt Science </a:t>
                      </a:r>
                      <a:endParaRPr lang="en-US" sz="1400"/>
                    </a:p>
                  </a:txBody>
                  <a:tcPr marL="72823" marR="72823" marT="36412" marB="364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0-134</a:t>
                      </a:r>
                    </a:p>
                  </a:txBody>
                  <a:tcPr marL="72823" marR="72823" marT="36412" marB="364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135-159</a:t>
                      </a:r>
                    </a:p>
                  </a:txBody>
                  <a:tcPr marL="72823" marR="72823" marT="36412" marB="364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160-183</a:t>
                      </a:r>
                    </a:p>
                  </a:txBody>
                  <a:tcPr marL="72823" marR="72823" marT="36412" marB="364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184-250</a:t>
                      </a:r>
                    </a:p>
                  </a:txBody>
                  <a:tcPr marL="72823" marR="72823" marT="36412" marB="3641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8777">
                <a:tc>
                  <a:txBody>
                    <a:bodyPr/>
                    <a:lstStyle/>
                    <a:p>
                      <a:r>
                        <a:rPr lang="en-US" sz="1400" b="1"/>
                        <a:t>Grade 8 Alt Science</a:t>
                      </a:r>
                      <a:endParaRPr lang="en-US" sz="1400"/>
                    </a:p>
                  </a:txBody>
                  <a:tcPr marL="72823" marR="72823" marT="36412" marB="364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0-127</a:t>
                      </a:r>
                    </a:p>
                  </a:txBody>
                  <a:tcPr marL="72823" marR="72823" marT="36412" marB="364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128-163</a:t>
                      </a:r>
                    </a:p>
                  </a:txBody>
                  <a:tcPr marL="72823" marR="72823" marT="36412" marB="364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164-189</a:t>
                      </a:r>
                    </a:p>
                  </a:txBody>
                  <a:tcPr marL="72823" marR="72823" marT="36412" marB="364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190-250</a:t>
                      </a:r>
                    </a:p>
                  </a:txBody>
                  <a:tcPr marL="72823" marR="72823" marT="36412" marB="3641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28777">
                <a:tc>
                  <a:txBody>
                    <a:bodyPr/>
                    <a:lstStyle/>
                    <a:p>
                      <a:r>
                        <a:rPr lang="en-US" sz="1400" b="1"/>
                        <a:t>High School Alt Science</a:t>
                      </a:r>
                      <a:endParaRPr lang="en-US" sz="1400"/>
                    </a:p>
                  </a:txBody>
                  <a:tcPr marL="72823" marR="72823" marT="36412" marB="364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0-139</a:t>
                      </a:r>
                    </a:p>
                  </a:txBody>
                  <a:tcPr marL="72823" marR="72823" marT="36412" marB="364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140-163</a:t>
                      </a:r>
                    </a:p>
                  </a:txBody>
                  <a:tcPr marL="72823" marR="72823" marT="36412" marB="364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164-192</a:t>
                      </a:r>
                    </a:p>
                  </a:txBody>
                  <a:tcPr marL="72823" marR="72823" marT="36412" marB="364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193-250</a:t>
                      </a:r>
                    </a:p>
                  </a:txBody>
                  <a:tcPr marL="72823" marR="72823" marT="36412" marB="36412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449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000" y="488308"/>
            <a:ext cx="8911687" cy="1280890"/>
          </a:xfrm>
        </p:spPr>
        <p:txBody>
          <a:bodyPr anchor="ctr"/>
          <a:lstStyle/>
          <a:p>
            <a:r>
              <a:rPr lang="en-US"/>
              <a:t>BIE Alternate Science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5453" y="2095878"/>
            <a:ext cx="8915400" cy="29929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+mn-lt"/>
              </a:rPr>
              <a:t>Student Performance Report</a:t>
            </a:r>
          </a:p>
          <a:p>
            <a:pPr marL="1028700" lvl="1" indent="-342900"/>
            <a:r>
              <a:rPr lang="en-US"/>
              <a:t>Intended for parents and teachers</a:t>
            </a:r>
          </a:p>
        </p:txBody>
      </p:sp>
    </p:spTree>
    <p:extLst>
      <p:ext uri="{BB962C8B-B14F-4D97-AF65-F5344CB8AC3E}">
        <p14:creationId xmlns:p14="http://schemas.microsoft.com/office/powerpoint/2010/main" val="1730704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/>
              <a:t>BIE Alternate Science Student Performance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+mn-lt"/>
              </a:rPr>
              <a:t>Scale Score</a:t>
            </a:r>
          </a:p>
          <a:p>
            <a:pPr marL="1028700" lvl="1" indent="-342900"/>
            <a:r>
              <a:rPr lang="en-US"/>
              <a:t>Overall test score</a:t>
            </a:r>
          </a:p>
          <a:p>
            <a:pPr marL="1028700" lvl="1" indent="-342900"/>
            <a:r>
              <a:rPr lang="en-US"/>
              <a:t>Range of 0 to 250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8EE144-097C-48CD-88D6-0B391BB51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825" y="3596647"/>
            <a:ext cx="813435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212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0344" y="1152220"/>
            <a:ext cx="9673840" cy="45535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628650"/>
            <a:r>
              <a:rPr lang="en-US" sz="2000" dirty="0"/>
              <a:t>Points earned and points possible are listed</a:t>
            </a:r>
          </a:p>
          <a:p>
            <a:pPr marL="628650"/>
            <a:r>
              <a:rPr lang="en-US" sz="2000" dirty="0"/>
              <a:t>Content standard descriptions are from the BIE and are the same as BIE</a:t>
            </a:r>
          </a:p>
          <a:p>
            <a:pPr marL="628650"/>
            <a:r>
              <a:rPr lang="en-US" sz="2000" dirty="0">
                <a:solidFill>
                  <a:schemeClr val="tx1"/>
                </a:solidFill>
              </a:rPr>
              <a:t>Performance level descriptions are found on page 4</a:t>
            </a:r>
          </a:p>
          <a:p>
            <a:pPr marL="628650"/>
            <a:r>
              <a:rPr lang="en-US" sz="2000" dirty="0">
                <a:solidFill>
                  <a:schemeClr val="tx1"/>
                </a:solidFill>
              </a:rPr>
              <a:t>The concepts and skills students in each performance level typically demonstrate for the assessed grade and content area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911" y="182149"/>
            <a:ext cx="10239797" cy="838742"/>
          </a:xfrm>
        </p:spPr>
        <p:txBody>
          <a:bodyPr anchor="ctr">
            <a:normAutofit fontScale="90000"/>
          </a:bodyPr>
          <a:lstStyle/>
          <a:p>
            <a:r>
              <a:rPr lang="en-US"/>
              <a:t>BIE Alternate Science Student Performance Report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21CBED3-5D72-4855-A1E4-718A43CEB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623" y="3142770"/>
            <a:ext cx="10270574" cy="353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03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14033-8461-483A-AA13-A7CA6A3DC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1864865"/>
            <a:ext cx="8131550" cy="22627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Pearson Resources</a:t>
            </a:r>
            <a:br>
              <a:rPr lang="en-US" sz="5400"/>
            </a:b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324932285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306AD78CFFB249AB441C29BFEDC657" ma:contentTypeVersion="11" ma:contentTypeDescription="Create a new document." ma:contentTypeScope="" ma:versionID="fad5ea2300e7a2bcb31c68fe71ab32da">
  <xsd:schema xmlns:xsd="http://www.w3.org/2001/XMLSchema" xmlns:xs="http://www.w3.org/2001/XMLSchema" xmlns:p="http://schemas.microsoft.com/office/2006/metadata/properties" xmlns:ns2="26b9d9cd-b4d9-4564-97fa-e5cbfe881d3b" xmlns:ns3="729dc432-0383-484f-8052-489d70abc8a9" targetNamespace="http://schemas.microsoft.com/office/2006/metadata/properties" ma:root="true" ma:fieldsID="d4d10bb0f5a9f30a2cda5f28ff5e7522" ns2:_="" ns3:_="">
    <xsd:import namespace="26b9d9cd-b4d9-4564-97fa-e5cbfe881d3b"/>
    <xsd:import namespace="729dc432-0383-484f-8052-489d70abc8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b9d9cd-b4d9-4564-97fa-e5cbfe881d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9dc432-0383-484f-8052-489d70abc8a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604066-1C6C-4423-ABFC-92A71A4F89BE}">
  <ds:schemaRefs>
    <ds:schemaRef ds:uri="26b9d9cd-b4d9-4564-97fa-e5cbfe881d3b"/>
    <ds:schemaRef ds:uri="729dc432-0383-484f-8052-489d70abc8a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4BD2D90-5DEB-4037-B361-05BADA5C234E}">
  <ds:schemaRefs>
    <ds:schemaRef ds:uri="26b9d9cd-b4d9-4564-97fa-e5cbfe881d3b"/>
    <ds:schemaRef ds:uri="729dc432-0383-484f-8052-489d70abc8a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F31B695-52A1-4912-BE2F-7184C75DDA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0</TotalTime>
  <Words>418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PowerPoint Presentation</vt:lpstr>
      <vt:lpstr>Interpretation of Overall BIE Alternate Scores</vt:lpstr>
      <vt:lpstr>BIE Alternate Science Performance Levels</vt:lpstr>
      <vt:lpstr>BIE Alternate Science Performance Levels and Policy Claims</vt:lpstr>
      <vt:lpstr>BIE Alternate Science Performance Levels Cut Scores</vt:lpstr>
      <vt:lpstr>BIE Alternate Science Reports</vt:lpstr>
      <vt:lpstr>BIE Alternate Science Student Performance Report</vt:lpstr>
      <vt:lpstr>BIE Alternate Science Student Performance Report</vt:lpstr>
      <vt:lpstr>Pearson Resources </vt:lpstr>
      <vt:lpstr>PowerPoint Presentation</vt:lpstr>
      <vt:lpstr>BIE Alternate Science Contacts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Garcia, Manuel</dc:creator>
  <cp:lastModifiedBy>Fowler, Jason</cp:lastModifiedBy>
  <cp:revision>4</cp:revision>
  <dcterms:created xsi:type="dcterms:W3CDTF">2021-08-23T19:16:53Z</dcterms:created>
  <dcterms:modified xsi:type="dcterms:W3CDTF">2021-09-20T17:13:16Z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0x0101008E306AD78CFFB249AB441C29BFEDC657</vt:lpwstr>
  </property>
</Properties>
</file>